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7" r:id="rId2"/>
    <p:sldId id="270" r:id="rId3"/>
    <p:sldId id="271" r:id="rId4"/>
    <p:sldId id="272" r:id="rId5"/>
    <p:sldId id="273" r:id="rId6"/>
    <p:sldId id="277" r:id="rId7"/>
    <p:sldId id="274" r:id="rId8"/>
    <p:sldId id="275" r:id="rId9"/>
    <p:sldId id="279" r:id="rId10"/>
    <p:sldId id="280" r:id="rId11"/>
    <p:sldId id="278"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574" autoAdjust="0"/>
  </p:normalViewPr>
  <p:slideViewPr>
    <p:cSldViewPr snapToGrid="0">
      <p:cViewPr varScale="1">
        <p:scale>
          <a:sx n="86" d="100"/>
          <a:sy n="86" d="100"/>
        </p:scale>
        <p:origin x="141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63D5444-F62C-42C3-A75A-D9DBA807730F}" type="datetimeFigureOut">
              <a:rPr lang="en-US" smtClean="0"/>
              <a:t>5/6/2019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2CAA1FA-7B6A-47D2-8D61-F225D71B51FF}" type="datetimeFigureOut">
              <a:rPr lang="en-US" smtClean="0"/>
              <a:t>5/6/2019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Good afternoon everyone! This presentation reflects some personal work on transit forecasting accuracy that I've been doing for about 6 years now. Please be aware this material focuses on ridership forecasts, not cost or other types of forecasts for the project.</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...That's exactly what this it shows when you put both charts together. Over time, the 20-year rolling error magnitude has dropped from nearly 40,000 boardings per day to about 5,000.</a:t>
            </a:r>
          </a:p>
          <a:p>
            <a:endParaRPr lang="en-US" dirty="0"/>
          </a:p>
        </p:txBody>
      </p:sp>
      <p:sp>
        <p:nvSpPr>
          <p:cNvPr id="4" name="Slide Number Placeholder 3"/>
          <p:cNvSpPr>
            <a:spLocks noGrp="1"/>
          </p:cNvSpPr>
          <p:nvPr>
            <p:ph type="sldNum" sz="quarter" idx="5"/>
          </p:nvPr>
        </p:nvSpPr>
        <p:spPr/>
        <p:txBody>
          <a:bodyPr/>
          <a:lstStyle/>
          <a:p>
            <a:fld id="{1B9A179D-2D27-49E2-B022-8EDDA2EFE682}" type="slidenum">
              <a:rPr lang="en-US" smtClean="0"/>
              <a:t>10</a:t>
            </a:fld>
            <a:endParaRPr lang="en-US"/>
          </a:p>
        </p:txBody>
      </p:sp>
    </p:spTree>
    <p:extLst>
      <p:ext uri="{BB962C8B-B14F-4D97-AF65-F5344CB8AC3E}">
        <p14:creationId xmlns:p14="http://schemas.microsoft.com/office/powerpoint/2010/main" val="1852744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are some personal observations that summarize some key points you've seen. Thank you very much for listening to this presentation.</a:t>
            </a:r>
            <a:endParaRPr lang="en-US" dirty="0"/>
          </a:p>
        </p:txBody>
      </p:sp>
      <p:sp>
        <p:nvSpPr>
          <p:cNvPr id="4" name="Slide Number Placeholder 3"/>
          <p:cNvSpPr>
            <a:spLocks noGrp="1"/>
          </p:cNvSpPr>
          <p:nvPr>
            <p:ph type="sldNum" sz="quarter" idx="5"/>
          </p:nvPr>
        </p:nvSpPr>
        <p:spPr/>
        <p:txBody>
          <a:bodyPr/>
          <a:lstStyle/>
          <a:p>
            <a:fld id="{1B9A179D-2D27-49E2-B022-8EDDA2EFE682}" type="slidenum">
              <a:rPr lang="en-US" smtClean="0"/>
              <a:t>11</a:t>
            </a:fld>
            <a:endParaRPr lang="en-US"/>
          </a:p>
        </p:txBody>
      </p:sp>
    </p:spTree>
    <p:extLst>
      <p:ext uri="{BB962C8B-B14F-4D97-AF65-F5344CB8AC3E}">
        <p14:creationId xmlns:p14="http://schemas.microsoft.com/office/powerpoint/2010/main" val="264888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I call the Transit Forecasting Accuracy Database started with aggregating the forecasting data from FTA's studies. Then I added many other projects by collecting information from a variety of publicly-available sources. The database includes information about the forecast, and also characteristics of the project, including its length, mode and other details. So...(go to next slide)</a:t>
            </a:r>
          </a:p>
          <a:p>
            <a:endParaRPr lang="en-US" dirty="0"/>
          </a:p>
        </p:txBody>
      </p:sp>
      <p:sp>
        <p:nvSpPr>
          <p:cNvPr id="4" name="Slide Number Placeholder 3"/>
          <p:cNvSpPr>
            <a:spLocks noGrp="1"/>
          </p:cNvSpPr>
          <p:nvPr>
            <p:ph type="sldNum" sz="quarter" idx="5"/>
          </p:nvPr>
        </p:nvSpPr>
        <p:spPr/>
        <p:txBody>
          <a:bodyPr/>
          <a:lstStyle/>
          <a:p>
            <a:fld id="{1B9A179D-2D27-49E2-B022-8EDDA2EFE682}" type="slidenum">
              <a:rPr lang="en-US" smtClean="0"/>
              <a:t>2</a:t>
            </a:fld>
            <a:endParaRPr lang="en-US"/>
          </a:p>
        </p:txBody>
      </p:sp>
    </p:spTree>
    <p:extLst>
      <p:ext uri="{BB962C8B-B14F-4D97-AF65-F5344CB8AC3E}">
        <p14:creationId xmlns:p14="http://schemas.microsoft.com/office/powerpoint/2010/main" val="2906705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...by the end of 2018 the database has information on the ridership forecast accuracy of 140 projects across 5 decades - dating back to the 1970s and 1980s. 29 states are represented, with virtually every surface mode. The chart on the right gives you a sense of the number of projects by decade and mode. </a:t>
            </a:r>
          </a:p>
        </p:txBody>
      </p:sp>
      <p:sp>
        <p:nvSpPr>
          <p:cNvPr id="4" name="Slide Number Placeholder 3"/>
          <p:cNvSpPr>
            <a:spLocks noGrp="1"/>
          </p:cNvSpPr>
          <p:nvPr>
            <p:ph type="sldNum" sz="quarter" idx="5"/>
          </p:nvPr>
        </p:nvSpPr>
        <p:spPr/>
        <p:txBody>
          <a:bodyPr/>
          <a:lstStyle/>
          <a:p>
            <a:fld id="{1B9A179D-2D27-49E2-B022-8EDDA2EFE682}" type="slidenum">
              <a:rPr lang="en-US" smtClean="0"/>
              <a:t>3</a:t>
            </a:fld>
            <a:endParaRPr lang="en-US"/>
          </a:p>
        </p:txBody>
      </p:sp>
    </p:spTree>
    <p:extLst>
      <p:ext uri="{BB962C8B-B14F-4D97-AF65-F5344CB8AC3E}">
        <p14:creationId xmlns:p14="http://schemas.microsoft.com/office/powerpoint/2010/main" val="3865547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primary metric I use to define accuracy is what's called the accuracy ratio: actual ridership divided by forecasted ridership. A ratio of 1.0 means the forecasted ridership was perfectly accurate. Ratios less than 1.0 indicate that the forecast was higher than the actual. Ratios greater than 1.0 mean the forecast was lower than the actual value. With this in mind...(go to next slide)</a:t>
            </a:r>
          </a:p>
        </p:txBody>
      </p:sp>
      <p:sp>
        <p:nvSpPr>
          <p:cNvPr id="4" name="Slide Number Placeholder 3"/>
          <p:cNvSpPr>
            <a:spLocks noGrp="1"/>
          </p:cNvSpPr>
          <p:nvPr>
            <p:ph type="sldNum" sz="quarter" idx="5"/>
          </p:nvPr>
        </p:nvSpPr>
        <p:spPr/>
        <p:txBody>
          <a:bodyPr/>
          <a:lstStyle/>
          <a:p>
            <a:fld id="{1B9A179D-2D27-49E2-B022-8EDDA2EFE682}" type="slidenum">
              <a:rPr lang="en-US" smtClean="0"/>
              <a:t>4</a:t>
            </a:fld>
            <a:endParaRPr lang="en-US"/>
          </a:p>
        </p:txBody>
      </p:sp>
    </p:spTree>
    <p:extLst>
      <p:ext uri="{BB962C8B-B14F-4D97-AF65-F5344CB8AC3E}">
        <p14:creationId xmlns:p14="http://schemas.microsoft.com/office/powerpoint/2010/main" val="4114323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...here is the distribution of accuracy for all 140 projects. (click) I've added a line that shows a normal distribution using the mean and standard deviation of all projects. As you can see many projects are to the left of the 1.0 line. I would point out the variability here - at least 8 projects have accuracy ranging from 0.2 to 1.2. There isn't a tight grouping around 1.0. (Click) To give a sense of the range of accuracy ratios, about 1 in 3 projects have actual ridership less than half of forecast, 1 in 3 projects have actual ridership greater than 80% of their forecast, with the other third of the projects in between. Overall about 1 in 6 projects  have ridership exceeding their forecast. The average accuracy ratio for all 140 projects is 0.72, which is actual ridership 28% lower than the forecast value.</a:t>
            </a:r>
          </a:p>
        </p:txBody>
      </p:sp>
      <p:sp>
        <p:nvSpPr>
          <p:cNvPr id="4" name="Slide Number Placeholder 3"/>
          <p:cNvSpPr>
            <a:spLocks noGrp="1"/>
          </p:cNvSpPr>
          <p:nvPr>
            <p:ph type="sldNum" sz="quarter" idx="5"/>
          </p:nvPr>
        </p:nvSpPr>
        <p:spPr/>
        <p:txBody>
          <a:bodyPr/>
          <a:lstStyle/>
          <a:p>
            <a:fld id="{1B9A179D-2D27-49E2-B022-8EDDA2EFE682}" type="slidenum">
              <a:rPr lang="en-US" smtClean="0"/>
              <a:t>5</a:t>
            </a:fld>
            <a:endParaRPr lang="en-US"/>
          </a:p>
        </p:txBody>
      </p:sp>
    </p:spTree>
    <p:extLst>
      <p:ext uri="{BB962C8B-B14F-4D97-AF65-F5344CB8AC3E}">
        <p14:creationId xmlns:p14="http://schemas.microsoft.com/office/powerpoint/2010/main" val="961992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don't have time to show some of the analysis that tries to investigate if the accuracy ratio for certain projects is better or worse under different categories. So here is a listing of the results. Generally, when I look at accuracy ratios, I see very little difference in them across projects with different modes, locations, new mode vs. expansion projects, etc. Projects with a large number of boardings do have a statistically lower accuracy ratio than smaller projects. </a:t>
            </a:r>
          </a:p>
        </p:txBody>
      </p:sp>
      <p:sp>
        <p:nvSpPr>
          <p:cNvPr id="4" name="Slide Number Placeholder 3"/>
          <p:cNvSpPr>
            <a:spLocks noGrp="1"/>
          </p:cNvSpPr>
          <p:nvPr>
            <p:ph type="sldNum" sz="quarter" idx="5"/>
          </p:nvPr>
        </p:nvSpPr>
        <p:spPr/>
        <p:txBody>
          <a:bodyPr/>
          <a:lstStyle/>
          <a:p>
            <a:fld id="{1B9A179D-2D27-49E2-B022-8EDDA2EFE682}" type="slidenum">
              <a:rPr lang="en-US" smtClean="0"/>
              <a:t>6</a:t>
            </a:fld>
            <a:endParaRPr lang="en-US"/>
          </a:p>
        </p:txBody>
      </p:sp>
    </p:spTree>
    <p:extLst>
      <p:ext uri="{BB962C8B-B14F-4D97-AF65-F5344CB8AC3E}">
        <p14:creationId xmlns:p14="http://schemas.microsoft.com/office/powerpoint/2010/main" val="1597599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record the project assumptions and exogenous forecasts whenever the data was available. Exogenous forecasts are forecasts made outside the project. Population and employment projections are good examples. These forecasts and assumptions are important because (a) they typically drive the ridership forecast, and (b) the forecaster usually has to accept them without question or doesn't have time to review them. The accuracy of these forecasts and assumptions is not consistently reported at all. You'll notice that the most commonly reported item, the service levels which is the frequency or headway of the project, is only in 67 of the 140 projects. But the details I was able to gather indicate that they are generally optimistically biased themselves. (Click) I have done some additional analysis that I won't get into here, but simply state that the inaccuracy of these inputs does appear to contribute meaningfully to the ridership forecast.</a:t>
            </a:r>
          </a:p>
        </p:txBody>
      </p:sp>
      <p:sp>
        <p:nvSpPr>
          <p:cNvPr id="4" name="Slide Number Placeholder 3"/>
          <p:cNvSpPr>
            <a:spLocks noGrp="1"/>
          </p:cNvSpPr>
          <p:nvPr>
            <p:ph type="sldNum" sz="quarter" idx="5"/>
          </p:nvPr>
        </p:nvSpPr>
        <p:spPr/>
        <p:txBody>
          <a:bodyPr/>
          <a:lstStyle/>
          <a:p>
            <a:fld id="{1B9A179D-2D27-49E2-B022-8EDDA2EFE682}" type="slidenum">
              <a:rPr lang="en-US" smtClean="0"/>
              <a:t>7</a:t>
            </a:fld>
            <a:endParaRPr lang="en-US"/>
          </a:p>
        </p:txBody>
      </p:sp>
    </p:spTree>
    <p:extLst>
      <p:ext uri="{BB962C8B-B14F-4D97-AF65-F5344CB8AC3E}">
        <p14:creationId xmlns:p14="http://schemas.microsoft.com/office/powerpoint/2010/main" val="921131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popular question is whether accuracy has improved over time, and I've tried to look at this a couple of ways. Here is a plot of the 140 projects...each dot is a project...red dots are projects built before 2007...blue dots are projects are built since 2007. Forecasted ridership is on the x-axis and actual ridership is shown on the y-axis. Dots above the 45-degree line have actual ridership higher than forecast...dots below the 45-degree line have actual ridership below the forecast. You can see some about 5 red dots below the line on the right-side dominating the chart. But it's a little hard to see with some of those  projects, so I'll zoom in on it here (click). From this zoomed in view, you can see that the blue dots are much closer to the 45-degree line than the red dots. So this indicates that accuracy - in terms of the accuracy ratio - has gotten better since 2007.</a:t>
            </a:r>
          </a:p>
        </p:txBody>
      </p:sp>
      <p:sp>
        <p:nvSpPr>
          <p:cNvPr id="4" name="Slide Number Placeholder 3"/>
          <p:cNvSpPr>
            <a:spLocks noGrp="1"/>
          </p:cNvSpPr>
          <p:nvPr>
            <p:ph type="sldNum" sz="quarter" idx="5"/>
          </p:nvPr>
        </p:nvSpPr>
        <p:spPr/>
        <p:txBody>
          <a:bodyPr/>
          <a:lstStyle/>
          <a:p>
            <a:fld id="{1B9A179D-2D27-49E2-B022-8EDDA2EFE682}" type="slidenum">
              <a:rPr lang="en-US" smtClean="0"/>
              <a:t>8</a:t>
            </a:fld>
            <a:endParaRPr lang="en-US"/>
          </a:p>
        </p:txBody>
      </p:sp>
    </p:spTree>
    <p:extLst>
      <p:ext uri="{BB962C8B-B14F-4D97-AF65-F5344CB8AC3E}">
        <p14:creationId xmlns:p14="http://schemas.microsoft.com/office/powerpoint/2010/main" val="2301548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also looked at the same question, but on a year-to-year basis. This chart shows the 20-year moving average. The accuracy ratio is on the y-axis. Each year shown on the x-axis. So in 2006, the average ratio is about 0.7...which is the average ratio of the 56 projects built from 1986-2006.  You can see that average accuracy generally improves, but this in terms of accuracy ratio. (Click) During the same period the average size of the project, expressed in terms of forecasted ridership, dropped by over 1/3rd. So if the accuracy ratio generally improves, even slightly, and the forecast magnitude drops, then one would conclude that the error magnitude has dropped in recent years and... (go to next slide)</a:t>
            </a:r>
          </a:p>
        </p:txBody>
      </p:sp>
      <p:sp>
        <p:nvSpPr>
          <p:cNvPr id="4" name="Slide Number Placeholder 3"/>
          <p:cNvSpPr>
            <a:spLocks noGrp="1"/>
          </p:cNvSpPr>
          <p:nvPr>
            <p:ph type="sldNum" sz="quarter" idx="5"/>
          </p:nvPr>
        </p:nvSpPr>
        <p:spPr/>
        <p:txBody>
          <a:bodyPr/>
          <a:lstStyle/>
          <a:p>
            <a:fld id="{1B9A179D-2D27-49E2-B022-8EDDA2EFE682}" type="slidenum">
              <a:rPr lang="en-US" smtClean="0"/>
              <a:t>9</a:t>
            </a:fld>
            <a:endParaRPr lang="en-US"/>
          </a:p>
        </p:txBody>
      </p:sp>
    </p:spTree>
    <p:extLst>
      <p:ext uri="{BB962C8B-B14F-4D97-AF65-F5344CB8AC3E}">
        <p14:creationId xmlns:p14="http://schemas.microsoft.com/office/powerpoint/2010/main" val="234817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20D99B0-0143-4C26-A218-561E01D8B82B}" type="datetime1">
              <a:rPr lang="en-US" smtClean="0"/>
              <a:t>5/6/2019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DF1EA70-42DA-402E-AFAE-C709A7072CF4}" type="datetime1">
              <a:rPr lang="en-US" smtClean="0"/>
              <a:t>5/6/2019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5B5A5239-299F-4396-885E-4EBB1A12ABF5}" type="datetime1">
              <a:rPr lang="en-US" smtClean="0"/>
              <a:t>5/6/2019</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A05D819-4D97-4F3B-B55A-AD0D9FDB4091}" type="datetime1">
              <a:rPr lang="en-US" smtClean="0"/>
              <a:t>5/6/2019</a:t>
            </a:fld>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41CA247B-9A8E-4C11-BB4F-7B7F59CBE844}" type="datetime1">
              <a:rPr lang="en-US" smtClean="0"/>
              <a:t>5/6/2019</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C025176D-4DDC-484F-9D6E-C6753D266524}" type="datetime1">
              <a:rPr lang="en-US" smtClean="0"/>
              <a:t>5/6/2019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7E41CFF8-949A-453E-8C93-BC64ABF47625}" type="datetime1">
              <a:rPr lang="en-US" smtClean="0"/>
              <a:t>5/6/2019</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033940E3-DE56-4F93-8137-74541E753CED}" type="datetime1">
              <a:rPr lang="en-US" smtClean="0"/>
              <a:t>5/6/2019</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D79C70E-797F-4DFB-A454-7F54A473DFCB}" type="datetime1">
              <a:rPr lang="en-US" smtClean="0"/>
              <a:t>5/6/2019</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6667A693-153B-45D0-B3B5-4AB384F248A9}" type="datetime1">
              <a:rPr lang="en-US" smtClean="0"/>
              <a:t>5/6/2019</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F0F219C1-DC2C-4B0E-BEEC-116ECC233C9B}" type="datetime1">
              <a:rPr lang="en-US" smtClean="0"/>
              <a:t>5/6/2019</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cid:image002.png@01D4607E.7D71C1E0"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xlsx"/></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BAC64188-B814-41B5-8EE0-2DED66076412}"/>
              </a:ext>
            </a:extLst>
          </p:cNvPr>
          <p:cNvCxnSpPr/>
          <p:nvPr/>
        </p:nvCxnSpPr>
        <p:spPr>
          <a:xfrm>
            <a:off x="714895" y="3790604"/>
            <a:ext cx="303414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50669" y="1848646"/>
            <a:ext cx="5120640" cy="2560320"/>
          </a:xfrm>
        </p:spPr>
        <p:txBody>
          <a:bodyPr/>
          <a:lstStyle/>
          <a:p>
            <a:r>
              <a:rPr lang="en-US" dirty="0"/>
              <a:t>Transit Forecasting Accuracy: </a:t>
            </a:r>
            <a:br>
              <a:rPr lang="en-US" dirty="0"/>
            </a:br>
            <a:r>
              <a:rPr lang="en-US" dirty="0"/>
              <a:t>142 Projects </a:t>
            </a:r>
            <a:br>
              <a:rPr lang="en-US" dirty="0"/>
            </a:br>
            <a:r>
              <a:rPr lang="en-US" dirty="0"/>
              <a:t>5 Decades</a:t>
            </a:r>
          </a:p>
        </p:txBody>
      </p:sp>
      <p:pic>
        <p:nvPicPr>
          <p:cNvPr id="5" name="Picture Placeholder 4" descr="City street with motion blu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4" b="14"/>
          <a:stretch>
            <a:fillRect/>
          </a:stretch>
        </p:blipFill>
        <p:spPr/>
      </p:pic>
      <p:sp>
        <p:nvSpPr>
          <p:cNvPr id="3" name="Subtitle 2"/>
          <p:cNvSpPr>
            <a:spLocks noGrp="1"/>
          </p:cNvSpPr>
          <p:nvPr>
            <p:ph type="subTitle" idx="1"/>
          </p:nvPr>
        </p:nvSpPr>
        <p:spPr>
          <a:xfrm>
            <a:off x="929640" y="4530436"/>
            <a:ext cx="6161115" cy="1600200"/>
          </a:xfrm>
        </p:spPr>
        <p:txBody>
          <a:bodyPr>
            <a:normAutofit fontScale="92500" lnSpcReduction="20000"/>
          </a:bodyPr>
          <a:lstStyle/>
          <a:p>
            <a:r>
              <a:rPr lang="en-US" dirty="0"/>
              <a:t>David Schmitt, AICP</a:t>
            </a:r>
          </a:p>
          <a:p>
            <a:r>
              <a:rPr lang="en-US" dirty="0"/>
              <a:t>“Project Forecasting Accuracy” workshop at the 2019 TRB Planning Applications Conference</a:t>
            </a:r>
          </a:p>
          <a:p>
            <a:r>
              <a:rPr lang="en-US" dirty="0"/>
              <a:t>June 5</a:t>
            </a:r>
            <a:r>
              <a:rPr lang="en-US" baseline="30000" dirty="0"/>
              <a:t>th</a:t>
            </a:r>
            <a:r>
              <a:rPr lang="en-US" dirty="0"/>
              <a:t>, 2019</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EF1D-7846-4DF2-94F3-0FF049FA8D74}"/>
              </a:ext>
            </a:extLst>
          </p:cNvPr>
          <p:cNvSpPr>
            <a:spLocks noGrp="1"/>
          </p:cNvSpPr>
          <p:nvPr>
            <p:ph type="title"/>
          </p:nvPr>
        </p:nvSpPr>
        <p:spPr/>
        <p:txBody>
          <a:bodyPr/>
          <a:lstStyle/>
          <a:p>
            <a:r>
              <a:rPr lang="en-US" dirty="0"/>
              <a:t>Has Accuracy Increased Over Time? (3)</a:t>
            </a:r>
          </a:p>
        </p:txBody>
      </p:sp>
      <p:sp>
        <p:nvSpPr>
          <p:cNvPr id="7" name="Slide Number Placeholder 6">
            <a:extLst>
              <a:ext uri="{FF2B5EF4-FFF2-40B4-BE49-F238E27FC236}">
                <a16:creationId xmlns:a16="http://schemas.microsoft.com/office/drawing/2014/main" id="{4D65AA28-730D-4ECC-A786-90C595938C05}"/>
              </a:ext>
            </a:extLst>
          </p:cNvPr>
          <p:cNvSpPr>
            <a:spLocks noGrp="1"/>
          </p:cNvSpPr>
          <p:nvPr>
            <p:ph type="sldNum" sz="quarter" idx="12"/>
          </p:nvPr>
        </p:nvSpPr>
        <p:spPr/>
        <p:txBody>
          <a:bodyPr/>
          <a:lstStyle/>
          <a:p>
            <a:fld id="{A7F8E3F6-DE14-48B2-B2BC-6FABA9630FB8}" type="slidenum">
              <a:rPr lang="en-US" smtClean="0"/>
              <a:t>10</a:t>
            </a:fld>
            <a:endParaRPr lang="en-US"/>
          </a:p>
        </p:txBody>
      </p:sp>
      <p:sp>
        <p:nvSpPr>
          <p:cNvPr id="4" name="Content Placeholder 3">
            <a:extLst>
              <a:ext uri="{FF2B5EF4-FFF2-40B4-BE49-F238E27FC236}">
                <a16:creationId xmlns:a16="http://schemas.microsoft.com/office/drawing/2014/main" id="{09516249-0551-47A6-88FC-81E5D0EAAD6C}"/>
              </a:ext>
            </a:extLst>
          </p:cNvPr>
          <p:cNvSpPr>
            <a:spLocks noGrp="1"/>
          </p:cNvSpPr>
          <p:nvPr>
            <p:ph sz="half" idx="2"/>
          </p:nvPr>
        </p:nvSpPr>
        <p:spPr/>
        <p:txBody>
          <a:bodyPr/>
          <a:lstStyle/>
          <a:p>
            <a:endParaRPr lang="en-US"/>
          </a:p>
        </p:txBody>
      </p:sp>
      <p:pic>
        <p:nvPicPr>
          <p:cNvPr id="10242" name="Picture 2">
            <a:extLst>
              <a:ext uri="{FF2B5EF4-FFF2-40B4-BE49-F238E27FC236}">
                <a16:creationId xmlns:a16="http://schemas.microsoft.com/office/drawing/2014/main" id="{36C3E462-5C94-4FB8-97F0-8638EBF014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4556" y="1400540"/>
            <a:ext cx="7640444" cy="545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28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6C0E-55B9-40DE-88D1-A40C686FCCA3}"/>
              </a:ext>
            </a:extLst>
          </p:cNvPr>
          <p:cNvSpPr>
            <a:spLocks noGrp="1"/>
          </p:cNvSpPr>
          <p:nvPr>
            <p:ph type="title"/>
          </p:nvPr>
        </p:nvSpPr>
        <p:spPr>
          <a:xfrm>
            <a:off x="448056" y="208681"/>
            <a:ext cx="9601200" cy="1036850"/>
          </a:xfrm>
        </p:spPr>
        <p:txBody>
          <a:bodyPr/>
          <a:lstStyle/>
          <a:p>
            <a:r>
              <a:rPr lang="en-US" dirty="0"/>
              <a:t>Personal Observations</a:t>
            </a:r>
          </a:p>
        </p:txBody>
      </p:sp>
      <p:sp>
        <p:nvSpPr>
          <p:cNvPr id="3" name="Content Placeholder 2">
            <a:extLst>
              <a:ext uri="{FF2B5EF4-FFF2-40B4-BE49-F238E27FC236}">
                <a16:creationId xmlns:a16="http://schemas.microsoft.com/office/drawing/2014/main" id="{AD68A0FF-6A6B-4D84-A8DB-9E13E35FED87}"/>
              </a:ext>
            </a:extLst>
          </p:cNvPr>
          <p:cNvSpPr>
            <a:spLocks noGrp="1"/>
          </p:cNvSpPr>
          <p:nvPr>
            <p:ph idx="1"/>
          </p:nvPr>
        </p:nvSpPr>
        <p:spPr>
          <a:xfrm>
            <a:off x="448056" y="1828800"/>
            <a:ext cx="11356848" cy="4343400"/>
          </a:xfrm>
        </p:spPr>
        <p:txBody>
          <a:bodyPr>
            <a:normAutofit/>
          </a:bodyPr>
          <a:lstStyle/>
          <a:p>
            <a:r>
              <a:rPr lang="en-US" dirty="0"/>
              <a:t>Including all projects, forecast accuracy seems acceptable for capacity decisions, but optimistically biased for cost-benefit analysis</a:t>
            </a:r>
          </a:p>
          <a:p>
            <a:r>
              <a:rPr lang="en-US" dirty="0"/>
              <a:t>Inputs are a contributing cause of forecast inaccuracy</a:t>
            </a:r>
          </a:p>
          <a:p>
            <a:r>
              <a:rPr lang="en-US" dirty="0"/>
              <a:t>High degree of variability in forecast accuracy </a:t>
            </a:r>
          </a:p>
          <a:p>
            <a:r>
              <a:rPr lang="en-US" dirty="0"/>
              <a:t>Level of inaccuracy relatively similar across various project categorizations</a:t>
            </a:r>
          </a:p>
          <a:p>
            <a:r>
              <a:rPr lang="en-US" dirty="0"/>
              <a:t>Accuracy generally improving over time </a:t>
            </a:r>
          </a:p>
        </p:txBody>
      </p:sp>
      <p:sp>
        <p:nvSpPr>
          <p:cNvPr id="4" name="Slide Number Placeholder 3">
            <a:extLst>
              <a:ext uri="{FF2B5EF4-FFF2-40B4-BE49-F238E27FC236}">
                <a16:creationId xmlns:a16="http://schemas.microsoft.com/office/drawing/2014/main" id="{97A4EBEC-F408-403A-A2AC-F88DBE8A8D9F}"/>
              </a:ext>
            </a:extLst>
          </p:cNvPr>
          <p:cNvSpPr>
            <a:spLocks noGrp="1"/>
          </p:cNvSpPr>
          <p:nvPr>
            <p:ph type="sldNum" sz="quarter" idx="12"/>
          </p:nvPr>
        </p:nvSpPr>
        <p:spPr/>
        <p:txBody>
          <a:bodyPr/>
          <a:lstStyle/>
          <a:p>
            <a:fld id="{A7F8E3F6-DE14-48B2-B2BC-6FABA9630FB8}" type="slidenum">
              <a:rPr lang="en-US" smtClean="0"/>
              <a:t>11</a:t>
            </a:fld>
            <a:endParaRPr lang="en-US"/>
          </a:p>
        </p:txBody>
      </p:sp>
    </p:spTree>
    <p:extLst>
      <p:ext uri="{BB962C8B-B14F-4D97-AF65-F5344CB8AC3E}">
        <p14:creationId xmlns:p14="http://schemas.microsoft.com/office/powerpoint/2010/main" val="136872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FC12C0-FE23-4A7F-AE75-34BBF56BD5ED}"/>
              </a:ext>
            </a:extLst>
          </p:cNvPr>
          <p:cNvSpPr>
            <a:spLocks noGrp="1"/>
          </p:cNvSpPr>
          <p:nvPr>
            <p:ph type="title"/>
          </p:nvPr>
        </p:nvSpPr>
        <p:spPr/>
        <p:txBody>
          <a:bodyPr/>
          <a:lstStyle/>
          <a:p>
            <a:r>
              <a:rPr lang="en-US" dirty="0"/>
              <a:t>About the Transit Forecasting Database (1)</a:t>
            </a:r>
          </a:p>
        </p:txBody>
      </p:sp>
      <p:sp>
        <p:nvSpPr>
          <p:cNvPr id="8" name="Content Placeholder 7">
            <a:extLst>
              <a:ext uri="{FF2B5EF4-FFF2-40B4-BE49-F238E27FC236}">
                <a16:creationId xmlns:a16="http://schemas.microsoft.com/office/drawing/2014/main" id="{A3AB2512-256B-469B-9FD8-5FF64A2911AA}"/>
              </a:ext>
            </a:extLst>
          </p:cNvPr>
          <p:cNvSpPr>
            <a:spLocks noGrp="1"/>
          </p:cNvSpPr>
          <p:nvPr>
            <p:ph sz="half" idx="1"/>
          </p:nvPr>
        </p:nvSpPr>
        <p:spPr>
          <a:xfrm>
            <a:off x="100028" y="1700782"/>
            <a:ext cx="12091971" cy="5029201"/>
          </a:xfrm>
        </p:spPr>
        <p:txBody>
          <a:bodyPr>
            <a:normAutofit fontScale="77500" lnSpcReduction="20000"/>
          </a:bodyPr>
          <a:lstStyle/>
          <a:p>
            <a:pPr>
              <a:lnSpc>
                <a:spcPct val="120000"/>
              </a:lnSpc>
            </a:pPr>
            <a:r>
              <a:rPr lang="en-US" sz="2900" dirty="0"/>
              <a:t>Personal effort that builds upon – </a:t>
            </a:r>
            <a:r>
              <a:rPr lang="en-US" sz="2900" u="sng" dirty="0"/>
              <a:t>but not related to</a:t>
            </a:r>
            <a:r>
              <a:rPr lang="en-US" sz="2900" dirty="0"/>
              <a:t> – Federal Transit Administration’s                                                                Predicted vs. Actual Studies and Before and </a:t>
            </a:r>
            <a:r>
              <a:rPr lang="en-US" sz="2900"/>
              <a:t>After Studies</a:t>
            </a:r>
            <a:endParaRPr lang="en-US" sz="2900" dirty="0"/>
          </a:p>
          <a:p>
            <a:r>
              <a:rPr lang="en-US" sz="2900" dirty="0"/>
              <a:t>Other data sources (all publicly-available):</a:t>
            </a:r>
          </a:p>
          <a:p>
            <a:pPr lvl="1"/>
            <a:r>
              <a:rPr lang="en-US" sz="2600" dirty="0"/>
              <a:t>Transportation Investment Generating Economic Recovery (TIGER) proposals</a:t>
            </a:r>
          </a:p>
          <a:p>
            <a:pPr lvl="1"/>
            <a:r>
              <a:rPr lang="en-US" sz="2600" dirty="0"/>
              <a:t>Better Utilizing Investments to Leverage Development (BUILD) grant proposals</a:t>
            </a:r>
          </a:p>
          <a:p>
            <a:pPr lvl="1"/>
            <a:r>
              <a:rPr lang="en-US" sz="2600" dirty="0"/>
              <a:t>Academic and practitioner forecasting accuracy reports</a:t>
            </a:r>
          </a:p>
          <a:p>
            <a:pPr lvl="1"/>
            <a:r>
              <a:rPr lang="en-US" sz="2600" dirty="0"/>
              <a:t>News articles</a:t>
            </a:r>
          </a:p>
          <a:p>
            <a:pPr lvl="1"/>
            <a:r>
              <a:rPr lang="en-US" sz="2600" dirty="0"/>
              <a:t>Transit agency websites</a:t>
            </a:r>
          </a:p>
          <a:p>
            <a:pPr lvl="1"/>
            <a:r>
              <a:rPr lang="en-US" sz="2600" dirty="0"/>
              <a:t>Transit-related websites</a:t>
            </a:r>
          </a:p>
          <a:p>
            <a:r>
              <a:rPr lang="en-US" sz="2900" dirty="0"/>
              <a:t>Data fields:</a:t>
            </a:r>
          </a:p>
          <a:p>
            <a:pPr lvl="1"/>
            <a:r>
              <a:rPr lang="en-US" sz="2600" dirty="0"/>
              <a:t>Project-related characteristic </a:t>
            </a:r>
          </a:p>
          <a:p>
            <a:pPr lvl="1"/>
            <a:r>
              <a:rPr lang="en-US" sz="2600" dirty="0"/>
              <a:t>Forecast inputs &amp; exogenous forecasts</a:t>
            </a:r>
          </a:p>
          <a:p>
            <a:pPr lvl="1"/>
            <a:r>
              <a:rPr lang="en-US" sz="2600" dirty="0"/>
              <a:t>Forecast &amp; actual ridership</a:t>
            </a:r>
          </a:p>
        </p:txBody>
      </p:sp>
      <p:sp>
        <p:nvSpPr>
          <p:cNvPr id="7" name="Slide Number Placeholder 6">
            <a:extLst>
              <a:ext uri="{FF2B5EF4-FFF2-40B4-BE49-F238E27FC236}">
                <a16:creationId xmlns:a16="http://schemas.microsoft.com/office/drawing/2014/main" id="{E47A6E46-133F-41BD-82F4-F14DEE7DBD9C}"/>
              </a:ext>
            </a:extLst>
          </p:cNvPr>
          <p:cNvSpPr>
            <a:spLocks noGrp="1"/>
          </p:cNvSpPr>
          <p:nvPr>
            <p:ph type="sldNum" sz="quarter" idx="12"/>
          </p:nvPr>
        </p:nvSpPr>
        <p:spPr/>
        <p:txBody>
          <a:bodyPr/>
          <a:lstStyle/>
          <a:p>
            <a:fld id="{A7F8E3F6-DE14-48B2-B2BC-6FABA9630FB8}" type="slidenum">
              <a:rPr lang="en-US" smtClean="0"/>
              <a:t>2</a:t>
            </a:fld>
            <a:endParaRPr lang="en-US"/>
          </a:p>
        </p:txBody>
      </p:sp>
    </p:spTree>
    <p:extLst>
      <p:ext uri="{BB962C8B-B14F-4D97-AF65-F5344CB8AC3E}">
        <p14:creationId xmlns:p14="http://schemas.microsoft.com/office/powerpoint/2010/main" val="181599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FC12C0-FE23-4A7F-AE75-34BBF56BD5ED}"/>
              </a:ext>
            </a:extLst>
          </p:cNvPr>
          <p:cNvSpPr>
            <a:spLocks noGrp="1"/>
          </p:cNvSpPr>
          <p:nvPr>
            <p:ph type="title"/>
          </p:nvPr>
        </p:nvSpPr>
        <p:spPr/>
        <p:txBody>
          <a:bodyPr/>
          <a:lstStyle/>
          <a:p>
            <a:r>
              <a:rPr lang="en-US" dirty="0"/>
              <a:t>About the Transit Forecasting Database (2)</a:t>
            </a:r>
          </a:p>
        </p:txBody>
      </p:sp>
      <p:sp>
        <p:nvSpPr>
          <p:cNvPr id="8" name="Content Placeholder 7">
            <a:extLst>
              <a:ext uri="{FF2B5EF4-FFF2-40B4-BE49-F238E27FC236}">
                <a16:creationId xmlns:a16="http://schemas.microsoft.com/office/drawing/2014/main" id="{A3AB2512-256B-469B-9FD8-5FF64A2911AA}"/>
              </a:ext>
            </a:extLst>
          </p:cNvPr>
          <p:cNvSpPr>
            <a:spLocks noGrp="1"/>
          </p:cNvSpPr>
          <p:nvPr>
            <p:ph sz="half" idx="1"/>
          </p:nvPr>
        </p:nvSpPr>
        <p:spPr>
          <a:xfrm>
            <a:off x="2550758" y="5156363"/>
            <a:ext cx="6831367" cy="1649433"/>
          </a:xfrm>
        </p:spPr>
        <p:txBody>
          <a:bodyPr>
            <a:normAutofit fontScale="92500"/>
          </a:bodyPr>
          <a:lstStyle/>
          <a:p>
            <a:pPr marL="45720" indent="0">
              <a:buNone/>
            </a:pPr>
            <a:r>
              <a:rPr lang="en-US" dirty="0"/>
              <a:t>142 projects from 29 states, 5 decades</a:t>
            </a:r>
          </a:p>
          <a:p>
            <a:pPr marL="45720" indent="0">
              <a:buNone/>
            </a:pPr>
            <a:r>
              <a:rPr lang="en-US" dirty="0"/>
              <a:t>279 forecasts (~2 per project)</a:t>
            </a:r>
          </a:p>
          <a:p>
            <a:pPr marL="45720" indent="0">
              <a:buNone/>
            </a:pPr>
            <a:r>
              <a:rPr lang="en-US" dirty="0"/>
              <a:t>417 observations of actual ridership (~3 per project)</a:t>
            </a:r>
          </a:p>
        </p:txBody>
      </p:sp>
      <p:sp>
        <p:nvSpPr>
          <p:cNvPr id="7" name="Slide Number Placeholder 6">
            <a:extLst>
              <a:ext uri="{FF2B5EF4-FFF2-40B4-BE49-F238E27FC236}">
                <a16:creationId xmlns:a16="http://schemas.microsoft.com/office/drawing/2014/main" id="{E47A6E46-133F-41BD-82F4-F14DEE7DBD9C}"/>
              </a:ext>
            </a:extLst>
          </p:cNvPr>
          <p:cNvSpPr>
            <a:spLocks noGrp="1"/>
          </p:cNvSpPr>
          <p:nvPr>
            <p:ph type="sldNum" sz="quarter" idx="12"/>
          </p:nvPr>
        </p:nvSpPr>
        <p:spPr/>
        <p:txBody>
          <a:bodyPr/>
          <a:lstStyle/>
          <a:p>
            <a:fld id="{A7F8E3F6-DE14-48B2-B2BC-6FABA9630FB8}" type="slidenum">
              <a:rPr lang="en-US" smtClean="0"/>
              <a:t>3</a:t>
            </a:fld>
            <a:endParaRPr lang="en-US"/>
          </a:p>
        </p:txBody>
      </p:sp>
      <p:pic>
        <p:nvPicPr>
          <p:cNvPr id="6146" name="Picture 2">
            <a:extLst>
              <a:ext uri="{FF2B5EF4-FFF2-40B4-BE49-F238E27FC236}">
                <a16:creationId xmlns:a16="http://schemas.microsoft.com/office/drawing/2014/main" id="{B6DF2A5A-74E9-421E-827E-075DE86583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87" y="1244196"/>
            <a:ext cx="5488258" cy="3920184"/>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A6047A7B-120B-43E5-98F0-EB9943EB32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3641" y="1244196"/>
            <a:ext cx="5430094" cy="387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92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BF8D92-052F-423A-8709-3482A11A00F6}"/>
              </a:ext>
            </a:extLst>
          </p:cNvPr>
          <p:cNvSpPr>
            <a:spLocks noGrp="1"/>
          </p:cNvSpPr>
          <p:nvPr>
            <p:ph type="title"/>
          </p:nvPr>
        </p:nvSpPr>
        <p:spPr/>
        <p:txBody>
          <a:bodyPr/>
          <a:lstStyle/>
          <a:p>
            <a:r>
              <a:rPr lang="en-US" dirty="0"/>
              <a:t>Measuring Forecast Accuracy</a:t>
            </a:r>
          </a:p>
        </p:txBody>
      </p:sp>
      <p:sp>
        <p:nvSpPr>
          <p:cNvPr id="7" name="Content Placeholder 6">
            <a:extLst>
              <a:ext uri="{FF2B5EF4-FFF2-40B4-BE49-F238E27FC236}">
                <a16:creationId xmlns:a16="http://schemas.microsoft.com/office/drawing/2014/main" id="{2D0BC868-0EF8-4DFF-80B3-0C034800BD53}"/>
              </a:ext>
            </a:extLst>
          </p:cNvPr>
          <p:cNvSpPr>
            <a:spLocks noGrp="1"/>
          </p:cNvSpPr>
          <p:nvPr>
            <p:ph idx="1"/>
          </p:nvPr>
        </p:nvSpPr>
        <p:spPr>
          <a:xfrm>
            <a:off x="0" y="6080008"/>
            <a:ext cx="10210800" cy="742950"/>
          </a:xfrm>
        </p:spPr>
        <p:txBody>
          <a:bodyPr>
            <a:normAutofit lnSpcReduction="10000"/>
          </a:bodyPr>
          <a:lstStyle/>
          <a:p>
            <a:pPr marL="0" indent="0">
              <a:buNone/>
            </a:pPr>
            <a:r>
              <a:rPr lang="en-US" dirty="0"/>
              <a:t>Note: the results presented here reflect a comparison of each project’s most recent forecast and the closest observation year of actual ridership</a:t>
            </a:r>
          </a:p>
          <a:p>
            <a:endParaRPr lang="en-US" dirty="0"/>
          </a:p>
        </p:txBody>
      </p:sp>
      <p:sp>
        <p:nvSpPr>
          <p:cNvPr id="5" name="Slide Number Placeholder 4">
            <a:extLst>
              <a:ext uri="{FF2B5EF4-FFF2-40B4-BE49-F238E27FC236}">
                <a16:creationId xmlns:a16="http://schemas.microsoft.com/office/drawing/2014/main" id="{657E271D-59A2-4A1C-9708-D56969042D93}"/>
              </a:ext>
            </a:extLst>
          </p:cNvPr>
          <p:cNvSpPr>
            <a:spLocks noGrp="1"/>
          </p:cNvSpPr>
          <p:nvPr>
            <p:ph type="sldNum" sz="quarter" idx="12"/>
          </p:nvPr>
        </p:nvSpPr>
        <p:spPr/>
        <p:txBody>
          <a:bodyPr/>
          <a:lstStyle/>
          <a:p>
            <a:fld id="{A7F8E3F6-DE14-48B2-B2BC-6FABA9630FB8}" type="slidenum">
              <a:rPr lang="en-US" smtClean="0"/>
              <a:t>4</a:t>
            </a:fld>
            <a:endParaRPr lang="en-US"/>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632179A2-FF6F-467C-B48B-E22A509E77F9}"/>
                  </a:ext>
                </a:extLst>
              </p:cNvPr>
              <p:cNvSpPr/>
              <p:nvPr/>
            </p:nvSpPr>
            <p:spPr>
              <a:xfrm>
                <a:off x="2612388" y="1626001"/>
                <a:ext cx="6443649" cy="9105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333333"/>
                          </a:solidFill>
                          <a:latin typeface="Cambria Math" panose="02040503050406030204" pitchFamily="18" charset="0"/>
                        </a:rPr>
                        <m:t>𝐴𝑐𝑐𝑢𝑟𝑎𝑐𝑦</m:t>
                      </m:r>
                      <m:r>
                        <a:rPr lang="en-US" sz="2800" b="0" i="1" smtClean="0">
                          <a:solidFill>
                            <a:srgbClr val="333333"/>
                          </a:solidFill>
                          <a:latin typeface="Cambria Math" panose="02040503050406030204" pitchFamily="18" charset="0"/>
                        </a:rPr>
                        <m:t> </m:t>
                      </m:r>
                      <m:r>
                        <a:rPr lang="en-US" sz="2800" b="0" i="1" smtClean="0">
                          <a:solidFill>
                            <a:srgbClr val="333333"/>
                          </a:solidFill>
                          <a:latin typeface="Cambria Math" panose="02040503050406030204" pitchFamily="18" charset="0"/>
                        </a:rPr>
                        <m:t>𝑅𝑎𝑡𝑖𝑜</m:t>
                      </m:r>
                      <m:r>
                        <a:rPr lang="en-US" sz="2800" b="0" i="1" smtClean="0">
                          <a:solidFill>
                            <a:srgbClr val="333333"/>
                          </a:solidFill>
                          <a:latin typeface="Cambria Math" panose="02040503050406030204" pitchFamily="18" charset="0"/>
                        </a:rPr>
                        <m:t>= </m:t>
                      </m:r>
                      <m:f>
                        <m:fPr>
                          <m:ctrlPr>
                            <a:rPr lang="en-US" sz="2800" b="0" i="1" smtClean="0">
                              <a:solidFill>
                                <a:srgbClr val="333333"/>
                              </a:solidFill>
                              <a:latin typeface="Cambria Math" panose="02040503050406030204" pitchFamily="18" charset="0"/>
                            </a:rPr>
                          </m:ctrlPr>
                        </m:fPr>
                        <m:num>
                          <m:r>
                            <a:rPr lang="en-US" sz="2800" b="0" i="1" smtClean="0">
                              <a:solidFill>
                                <a:srgbClr val="333333"/>
                              </a:solidFill>
                              <a:latin typeface="Cambria Math" panose="02040503050406030204" pitchFamily="18" charset="0"/>
                            </a:rPr>
                            <m:t>𝐴𝑐𝑡𝑢𝑎𝑙</m:t>
                          </m:r>
                          <m:r>
                            <a:rPr lang="en-US" sz="2800" b="0" i="1" smtClean="0">
                              <a:solidFill>
                                <a:srgbClr val="333333"/>
                              </a:solidFill>
                              <a:latin typeface="Cambria Math" panose="02040503050406030204" pitchFamily="18" charset="0"/>
                            </a:rPr>
                            <m:t> </m:t>
                          </m:r>
                          <m:r>
                            <a:rPr lang="en-US" sz="2800" b="0" i="1" smtClean="0">
                              <a:solidFill>
                                <a:srgbClr val="333333"/>
                              </a:solidFill>
                              <a:latin typeface="Cambria Math" panose="02040503050406030204" pitchFamily="18" charset="0"/>
                            </a:rPr>
                            <m:t>𝑉𝑎𝑙𝑢𝑒</m:t>
                          </m:r>
                        </m:num>
                        <m:den>
                          <m:r>
                            <a:rPr lang="en-US" sz="2800" b="0" i="1" smtClean="0">
                              <a:solidFill>
                                <a:srgbClr val="333333"/>
                              </a:solidFill>
                              <a:latin typeface="Cambria Math" panose="02040503050406030204" pitchFamily="18" charset="0"/>
                            </a:rPr>
                            <m:t>𝐹𝑜𝑟𝑒𝑐𝑎𝑠𝑡𝑒𝑑</m:t>
                          </m:r>
                          <m:r>
                            <a:rPr lang="en-US" sz="2800" b="0" i="1" smtClean="0">
                              <a:solidFill>
                                <a:srgbClr val="333333"/>
                              </a:solidFill>
                              <a:latin typeface="Cambria Math" panose="02040503050406030204" pitchFamily="18" charset="0"/>
                            </a:rPr>
                            <m:t> </m:t>
                          </m:r>
                          <m:r>
                            <a:rPr lang="en-US" sz="2800" b="0" i="1" smtClean="0">
                              <a:solidFill>
                                <a:srgbClr val="333333"/>
                              </a:solidFill>
                              <a:latin typeface="Cambria Math" panose="02040503050406030204" pitchFamily="18" charset="0"/>
                            </a:rPr>
                            <m:t>𝑉𝑎𝑙𝑢𝑒</m:t>
                          </m:r>
                        </m:den>
                      </m:f>
                    </m:oMath>
                  </m:oMathPara>
                </a14:m>
                <a:br>
                  <a:rPr lang="en-US" sz="2800" dirty="0">
                    <a:solidFill>
                      <a:srgbClr val="333333"/>
                    </a:solidFill>
                    <a:latin typeface="MathJax_Main"/>
                  </a:rPr>
                </a:br>
                <a:endParaRPr lang="en-US" sz="2800" dirty="0"/>
              </a:p>
            </p:txBody>
          </p:sp>
        </mc:Choice>
        <mc:Fallback xmlns="">
          <p:sp>
            <p:nvSpPr>
              <p:cNvPr id="8" name="Rectangle 7">
                <a:extLst>
                  <a:ext uri="{FF2B5EF4-FFF2-40B4-BE49-F238E27FC236}">
                    <a16:creationId xmlns:a16="http://schemas.microsoft.com/office/drawing/2014/main" id="{632179A2-FF6F-467C-B48B-E22A509E77F9}"/>
                  </a:ext>
                </a:extLst>
              </p:cNvPr>
              <p:cNvSpPr>
                <a:spLocks noRot="1" noChangeAspect="1" noMove="1" noResize="1" noEditPoints="1" noAdjustHandles="1" noChangeArrowheads="1" noChangeShapeType="1" noTextEdit="1"/>
              </p:cNvSpPr>
              <p:nvPr/>
            </p:nvSpPr>
            <p:spPr>
              <a:xfrm>
                <a:off x="2612388" y="1626001"/>
                <a:ext cx="6443649" cy="910570"/>
              </a:xfrm>
              <a:prstGeom prst="rect">
                <a:avLst/>
              </a:prstGeom>
              <a:blipFill>
                <a:blip r:embed="rId3"/>
                <a:stretch>
                  <a:fillRect/>
                </a:stretch>
              </a:blipFill>
            </p:spPr>
            <p:txBody>
              <a:bodyPr/>
              <a:lstStyle/>
              <a:p>
                <a:r>
                  <a:rPr lang="en-US">
                    <a:noFill/>
                  </a:rPr>
                  <a:t> </a:t>
                </a:r>
              </a:p>
            </p:txBody>
          </p:sp>
        </mc:Fallback>
      </mc:AlternateContent>
      <p:pic>
        <p:nvPicPr>
          <p:cNvPr id="9" name="Picture 1" descr="cid:image002.png@01D4607E.7D71C1E0">
            <a:extLst>
              <a:ext uri="{FF2B5EF4-FFF2-40B4-BE49-F238E27FC236}">
                <a16:creationId xmlns:a16="http://schemas.microsoft.com/office/drawing/2014/main" id="{2297D899-14E0-4878-B6FF-78CF6CFA32E8}"/>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712114" y="4302357"/>
            <a:ext cx="6576291" cy="476250"/>
          </a:xfrm>
          <a:prstGeom prst="rect">
            <a:avLst/>
          </a:prstGeom>
          <a:noFill/>
          <a:extLst>
            <a:ext uri="{909E8E84-426E-40DD-AFC4-6F175D3DCCD1}">
              <a14:hiddenFill xmlns:a14="http://schemas.microsoft.com/office/drawing/2010/main">
                <a:solidFill>
                  <a:srgbClr val="FFFFFF"/>
                </a:solidFill>
              </a14:hiddenFill>
            </a:ext>
          </a:extLst>
        </p:spPr>
      </p:pic>
      <p:sp>
        <p:nvSpPr>
          <p:cNvPr id="10" name="Right Brace 9">
            <a:extLst>
              <a:ext uri="{FF2B5EF4-FFF2-40B4-BE49-F238E27FC236}">
                <a16:creationId xmlns:a16="http://schemas.microsoft.com/office/drawing/2014/main" id="{2D337EB3-5A21-4028-81A4-B8AC841E0058}"/>
              </a:ext>
            </a:extLst>
          </p:cNvPr>
          <p:cNvSpPr/>
          <p:nvPr/>
        </p:nvSpPr>
        <p:spPr>
          <a:xfrm rot="16200000">
            <a:off x="3668827" y="2822959"/>
            <a:ext cx="676836" cy="2036078"/>
          </a:xfrm>
          <a:prstGeom prst="righ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1" name="Right Brace 10">
            <a:extLst>
              <a:ext uri="{FF2B5EF4-FFF2-40B4-BE49-F238E27FC236}">
                <a16:creationId xmlns:a16="http://schemas.microsoft.com/office/drawing/2014/main" id="{F8DFC6C8-BEA3-4340-9980-23F9E443A593}"/>
              </a:ext>
            </a:extLst>
          </p:cNvPr>
          <p:cNvSpPr/>
          <p:nvPr/>
        </p:nvSpPr>
        <p:spPr>
          <a:xfrm rot="16200000">
            <a:off x="7380212" y="2507912"/>
            <a:ext cx="676836" cy="2789113"/>
          </a:xfrm>
          <a:prstGeom prst="righ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2" name="Right Brace 11">
            <a:extLst>
              <a:ext uri="{FF2B5EF4-FFF2-40B4-BE49-F238E27FC236}">
                <a16:creationId xmlns:a16="http://schemas.microsoft.com/office/drawing/2014/main" id="{43B71840-2BA3-41BE-B8CE-E68A828A4A7E}"/>
              </a:ext>
            </a:extLst>
          </p:cNvPr>
          <p:cNvSpPr/>
          <p:nvPr/>
        </p:nvSpPr>
        <p:spPr>
          <a:xfrm rot="16200000">
            <a:off x="5336261" y="3242802"/>
            <a:ext cx="676836" cy="1197333"/>
          </a:xfrm>
          <a:prstGeom prst="righ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3" name="Callout: Line with Accent Bar 12">
            <a:extLst>
              <a:ext uri="{FF2B5EF4-FFF2-40B4-BE49-F238E27FC236}">
                <a16:creationId xmlns:a16="http://schemas.microsoft.com/office/drawing/2014/main" id="{2C273E37-45F8-4DE2-AFBA-073D3D1FD282}"/>
              </a:ext>
            </a:extLst>
          </p:cNvPr>
          <p:cNvSpPr/>
          <p:nvPr/>
        </p:nvSpPr>
        <p:spPr>
          <a:xfrm>
            <a:off x="6273346" y="5141206"/>
            <a:ext cx="1873624" cy="674881"/>
          </a:xfrm>
          <a:prstGeom prst="accentCallout1">
            <a:avLst>
              <a:gd name="adj1" fmla="val 18750"/>
              <a:gd name="adj2" fmla="val -8333"/>
              <a:gd name="adj3" fmla="val -59610"/>
              <a:gd name="adj4" fmla="val -2570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Perfect Forecast</a:t>
            </a:r>
          </a:p>
        </p:txBody>
      </p:sp>
      <p:sp>
        <p:nvSpPr>
          <p:cNvPr id="14" name="Rectangle 13">
            <a:extLst>
              <a:ext uri="{FF2B5EF4-FFF2-40B4-BE49-F238E27FC236}">
                <a16:creationId xmlns:a16="http://schemas.microsoft.com/office/drawing/2014/main" id="{4CD557AC-93E1-4CFF-85E7-D974186F9979}"/>
              </a:ext>
            </a:extLst>
          </p:cNvPr>
          <p:cNvSpPr/>
          <p:nvPr/>
        </p:nvSpPr>
        <p:spPr>
          <a:xfrm>
            <a:off x="2989206" y="2795903"/>
            <a:ext cx="1685364" cy="6183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Strongly over-forecasted</a:t>
            </a:r>
          </a:p>
        </p:txBody>
      </p:sp>
      <p:sp>
        <p:nvSpPr>
          <p:cNvPr id="15" name="Rectangle 14">
            <a:extLst>
              <a:ext uri="{FF2B5EF4-FFF2-40B4-BE49-F238E27FC236}">
                <a16:creationId xmlns:a16="http://schemas.microsoft.com/office/drawing/2014/main" id="{35F82CB4-3022-4BE7-9278-3E2938563150}"/>
              </a:ext>
            </a:extLst>
          </p:cNvPr>
          <p:cNvSpPr/>
          <p:nvPr/>
        </p:nvSpPr>
        <p:spPr>
          <a:xfrm>
            <a:off x="6875947" y="2795903"/>
            <a:ext cx="1923471" cy="6183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Strongly under-forecasted</a:t>
            </a:r>
          </a:p>
        </p:txBody>
      </p:sp>
      <p:sp>
        <p:nvSpPr>
          <p:cNvPr id="16" name="Rectangle 15">
            <a:extLst>
              <a:ext uri="{FF2B5EF4-FFF2-40B4-BE49-F238E27FC236}">
                <a16:creationId xmlns:a16="http://schemas.microsoft.com/office/drawing/2014/main" id="{AB8F93ED-F8A8-4A88-B161-2AAEFE377E28}"/>
              </a:ext>
            </a:extLst>
          </p:cNvPr>
          <p:cNvSpPr/>
          <p:nvPr/>
        </p:nvSpPr>
        <p:spPr>
          <a:xfrm>
            <a:off x="5069012" y="2810184"/>
            <a:ext cx="1197334" cy="6183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Generally accurate</a:t>
            </a:r>
          </a:p>
        </p:txBody>
      </p:sp>
    </p:spTree>
    <p:extLst>
      <p:ext uri="{BB962C8B-B14F-4D97-AF65-F5344CB8AC3E}">
        <p14:creationId xmlns:p14="http://schemas.microsoft.com/office/powerpoint/2010/main" val="222421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35480E-A91D-4DF7-82C6-0C4007BCDCAD}"/>
              </a:ext>
            </a:extLst>
          </p:cNvPr>
          <p:cNvSpPr>
            <a:spLocks noGrp="1"/>
          </p:cNvSpPr>
          <p:nvPr>
            <p:ph type="title"/>
          </p:nvPr>
        </p:nvSpPr>
        <p:spPr/>
        <p:txBody>
          <a:bodyPr/>
          <a:lstStyle/>
          <a:p>
            <a:r>
              <a:rPr lang="en-US" dirty="0"/>
              <a:t>Overall Accuracy of Transit Forecasts</a:t>
            </a:r>
          </a:p>
        </p:txBody>
      </p:sp>
      <p:sp>
        <p:nvSpPr>
          <p:cNvPr id="6" name="Content Placeholder 5">
            <a:extLst>
              <a:ext uri="{FF2B5EF4-FFF2-40B4-BE49-F238E27FC236}">
                <a16:creationId xmlns:a16="http://schemas.microsoft.com/office/drawing/2014/main" id="{69D19989-8742-4E3B-8FAB-DAC4D182A3BC}"/>
              </a:ext>
            </a:extLst>
          </p:cNvPr>
          <p:cNvSpPr>
            <a:spLocks noGrp="1"/>
          </p:cNvSpPr>
          <p:nvPr>
            <p:ph sz="half" idx="1"/>
          </p:nvPr>
        </p:nvSpPr>
        <p:spPr>
          <a:xfrm>
            <a:off x="451381" y="2313093"/>
            <a:ext cx="4596938" cy="3494978"/>
          </a:xfrm>
        </p:spPr>
        <p:txBody>
          <a:bodyPr>
            <a:normAutofit/>
          </a:bodyPr>
          <a:lstStyle/>
          <a:p>
            <a:r>
              <a:rPr lang="en-US" dirty="0"/>
              <a:t>~1 in 3 projects … &lt; 0.50</a:t>
            </a:r>
          </a:p>
          <a:p>
            <a:r>
              <a:rPr lang="en-US" dirty="0"/>
              <a:t>~1 in 3 projects … 0.50 – 0.80</a:t>
            </a:r>
          </a:p>
          <a:p>
            <a:r>
              <a:rPr lang="en-US" dirty="0"/>
              <a:t>~1 in 3 projects … 0.80 +</a:t>
            </a:r>
          </a:p>
          <a:p>
            <a:pPr>
              <a:buFont typeface="Wingdings" panose="05000000000000000000" pitchFamily="2" charset="2"/>
              <a:buChar char="à"/>
            </a:pPr>
            <a:r>
              <a:rPr lang="en-US" dirty="0">
                <a:sym typeface="Wingdings" panose="05000000000000000000" pitchFamily="2" charset="2"/>
              </a:rPr>
              <a:t>~</a:t>
            </a:r>
            <a:r>
              <a:rPr lang="en-US" dirty="0"/>
              <a:t>1 in 6 projects … 1.00 +</a:t>
            </a:r>
          </a:p>
          <a:p>
            <a:pPr>
              <a:buFont typeface="Wingdings" panose="05000000000000000000" pitchFamily="2" charset="2"/>
              <a:buChar char="à"/>
            </a:pPr>
            <a:endParaRPr lang="en-US" dirty="0"/>
          </a:p>
          <a:p>
            <a:pPr marL="0" indent="0">
              <a:buNone/>
            </a:pPr>
            <a:r>
              <a:rPr lang="en-US" dirty="0"/>
              <a:t>Overall average ≈ 0.72</a:t>
            </a:r>
          </a:p>
        </p:txBody>
      </p:sp>
      <p:sp>
        <p:nvSpPr>
          <p:cNvPr id="4" name="Slide Number Placeholder 3">
            <a:extLst>
              <a:ext uri="{FF2B5EF4-FFF2-40B4-BE49-F238E27FC236}">
                <a16:creationId xmlns:a16="http://schemas.microsoft.com/office/drawing/2014/main" id="{7E50025D-2078-405A-8EC8-DB924105F08C}"/>
              </a:ext>
            </a:extLst>
          </p:cNvPr>
          <p:cNvSpPr>
            <a:spLocks noGrp="1"/>
          </p:cNvSpPr>
          <p:nvPr>
            <p:ph type="sldNum" sz="quarter" idx="12"/>
          </p:nvPr>
        </p:nvSpPr>
        <p:spPr/>
        <p:txBody>
          <a:bodyPr/>
          <a:lstStyle/>
          <a:p>
            <a:fld id="{A7F8E3F6-DE14-48B2-B2BC-6FABA9630FB8}" type="slidenum">
              <a:rPr lang="en-US" smtClean="0"/>
              <a:t>5</a:t>
            </a:fld>
            <a:endParaRPr lang="en-US"/>
          </a:p>
        </p:txBody>
      </p:sp>
      <p:pic>
        <p:nvPicPr>
          <p:cNvPr id="7170" name="Picture 2">
            <a:extLst>
              <a:ext uri="{FF2B5EF4-FFF2-40B4-BE49-F238E27FC236}">
                <a16:creationId xmlns:a16="http://schemas.microsoft.com/office/drawing/2014/main" id="{ADD7DC66-03AA-4D3C-85BC-B5487C9854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7160" y="1761893"/>
            <a:ext cx="6213459" cy="443818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a:extLst>
              <a:ext uri="{FF2B5EF4-FFF2-40B4-BE49-F238E27FC236}">
                <a16:creationId xmlns:a16="http://schemas.microsoft.com/office/drawing/2014/main" id="{1582B0E8-0559-426B-BBF6-248C0A4A13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7159" y="1761892"/>
            <a:ext cx="6213459" cy="4438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05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97618-527D-4A97-9634-ECB08FFD94F1}"/>
              </a:ext>
            </a:extLst>
          </p:cNvPr>
          <p:cNvSpPr>
            <a:spLocks noGrp="1"/>
          </p:cNvSpPr>
          <p:nvPr>
            <p:ph type="title"/>
          </p:nvPr>
        </p:nvSpPr>
        <p:spPr/>
        <p:txBody>
          <a:bodyPr/>
          <a:lstStyle/>
          <a:p>
            <a:r>
              <a:rPr lang="en-US" dirty="0"/>
              <a:t>Analysis on Forecasting Accuracy</a:t>
            </a:r>
          </a:p>
        </p:txBody>
      </p:sp>
      <p:sp>
        <p:nvSpPr>
          <p:cNvPr id="7" name="Slide Number Placeholder 6">
            <a:extLst>
              <a:ext uri="{FF2B5EF4-FFF2-40B4-BE49-F238E27FC236}">
                <a16:creationId xmlns:a16="http://schemas.microsoft.com/office/drawing/2014/main" id="{9EA4779C-C519-4553-842E-6F63468C9B68}"/>
              </a:ext>
            </a:extLst>
          </p:cNvPr>
          <p:cNvSpPr>
            <a:spLocks noGrp="1"/>
          </p:cNvSpPr>
          <p:nvPr>
            <p:ph type="sldNum" sz="quarter" idx="12"/>
          </p:nvPr>
        </p:nvSpPr>
        <p:spPr/>
        <p:txBody>
          <a:bodyPr/>
          <a:lstStyle/>
          <a:p>
            <a:fld id="{A7F8E3F6-DE14-48B2-B2BC-6FABA9630FB8}" type="slidenum">
              <a:rPr lang="en-US" smtClean="0"/>
              <a:t>6</a:t>
            </a:fld>
            <a:endParaRPr lang="en-US"/>
          </a:p>
        </p:txBody>
      </p:sp>
      <p:sp>
        <p:nvSpPr>
          <p:cNvPr id="9" name="Content Placeholder 2">
            <a:extLst>
              <a:ext uri="{FF2B5EF4-FFF2-40B4-BE49-F238E27FC236}">
                <a16:creationId xmlns:a16="http://schemas.microsoft.com/office/drawing/2014/main" id="{965F023D-51CB-4CEB-BA36-E7D8832CCDD1}"/>
              </a:ext>
            </a:extLst>
          </p:cNvPr>
          <p:cNvSpPr>
            <a:spLocks noGrp="1"/>
          </p:cNvSpPr>
          <p:nvPr>
            <p:ph idx="1"/>
          </p:nvPr>
        </p:nvSpPr>
        <p:spPr>
          <a:xfrm>
            <a:off x="279441" y="1746504"/>
            <a:ext cx="6642568" cy="4856362"/>
          </a:xfrm>
        </p:spPr>
        <p:txBody>
          <a:bodyPr>
            <a:normAutofit fontScale="92500" lnSpcReduction="10000"/>
          </a:bodyPr>
          <a:lstStyle/>
          <a:p>
            <a:r>
              <a:rPr lang="en-US" dirty="0"/>
              <a:t>Are there statistically different levels of accuracy between modes? Are some modes harder to forecast accurately than others? </a:t>
            </a:r>
          </a:p>
          <a:p>
            <a:r>
              <a:rPr lang="en-US" dirty="0"/>
              <a:t>Are there statistically different levels of accuracy for projects that serve the area’s Central Business District (CBD) compared to those that do not? </a:t>
            </a:r>
            <a:endParaRPr lang="en-US" b="1" dirty="0"/>
          </a:p>
          <a:p>
            <a:r>
              <a:rPr lang="en-US" dirty="0"/>
              <a:t>Are there statistically different levels of accuracy for starter projects compared to expansion projects? </a:t>
            </a:r>
            <a:endParaRPr lang="en-US" b="1" dirty="0"/>
          </a:p>
          <a:p>
            <a:r>
              <a:rPr lang="en-US" dirty="0"/>
              <a:t>Are forecasts statistically more accurate in later stages of project development? </a:t>
            </a:r>
            <a:endParaRPr lang="en-US" b="1" dirty="0"/>
          </a:p>
          <a:p>
            <a:r>
              <a:rPr lang="en-US" dirty="0"/>
              <a:t>Are smaller projects statistically easier to predict than larger ones? </a:t>
            </a:r>
            <a:endParaRPr lang="en-US" b="1" dirty="0"/>
          </a:p>
          <a:p>
            <a:endParaRPr lang="en-US" dirty="0"/>
          </a:p>
        </p:txBody>
      </p:sp>
      <p:sp>
        <p:nvSpPr>
          <p:cNvPr id="10" name="Content Placeholder 2">
            <a:extLst>
              <a:ext uri="{FF2B5EF4-FFF2-40B4-BE49-F238E27FC236}">
                <a16:creationId xmlns:a16="http://schemas.microsoft.com/office/drawing/2014/main" id="{1C913F6A-2ED3-4641-B268-CCEEA5EA4277}"/>
              </a:ext>
            </a:extLst>
          </p:cNvPr>
          <p:cNvSpPr txBox="1">
            <a:spLocks/>
          </p:cNvSpPr>
          <p:nvPr/>
        </p:nvSpPr>
        <p:spPr>
          <a:xfrm>
            <a:off x="8372851" y="1906550"/>
            <a:ext cx="2538985" cy="43981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b="1" dirty="0"/>
              <a:t>Generally, no</a:t>
            </a:r>
          </a:p>
        </p:txBody>
      </p:sp>
      <p:sp>
        <p:nvSpPr>
          <p:cNvPr id="11" name="Content Placeholder 2">
            <a:extLst>
              <a:ext uri="{FF2B5EF4-FFF2-40B4-BE49-F238E27FC236}">
                <a16:creationId xmlns:a16="http://schemas.microsoft.com/office/drawing/2014/main" id="{27861C25-2554-415C-9322-07C8B728BC54}"/>
              </a:ext>
            </a:extLst>
          </p:cNvPr>
          <p:cNvSpPr txBox="1">
            <a:spLocks/>
          </p:cNvSpPr>
          <p:nvPr/>
        </p:nvSpPr>
        <p:spPr>
          <a:xfrm>
            <a:off x="9067796" y="2962266"/>
            <a:ext cx="2538985" cy="43981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b="1" dirty="0"/>
              <a:t>No</a:t>
            </a:r>
          </a:p>
        </p:txBody>
      </p:sp>
      <p:sp>
        <p:nvSpPr>
          <p:cNvPr id="12" name="Content Placeholder 2">
            <a:extLst>
              <a:ext uri="{FF2B5EF4-FFF2-40B4-BE49-F238E27FC236}">
                <a16:creationId xmlns:a16="http://schemas.microsoft.com/office/drawing/2014/main" id="{D13D6A79-B760-4516-980F-EB5BA4BC4B8D}"/>
              </a:ext>
            </a:extLst>
          </p:cNvPr>
          <p:cNvSpPr txBox="1">
            <a:spLocks/>
          </p:cNvSpPr>
          <p:nvPr/>
        </p:nvSpPr>
        <p:spPr>
          <a:xfrm>
            <a:off x="9067796" y="3883078"/>
            <a:ext cx="2538985" cy="43981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b="1" dirty="0"/>
              <a:t>No</a:t>
            </a:r>
          </a:p>
        </p:txBody>
      </p:sp>
      <p:sp>
        <p:nvSpPr>
          <p:cNvPr id="13" name="Content Placeholder 2">
            <a:extLst>
              <a:ext uri="{FF2B5EF4-FFF2-40B4-BE49-F238E27FC236}">
                <a16:creationId xmlns:a16="http://schemas.microsoft.com/office/drawing/2014/main" id="{4C36D3D1-12DA-4469-904C-4B3012EA2497}"/>
              </a:ext>
            </a:extLst>
          </p:cNvPr>
          <p:cNvSpPr txBox="1">
            <a:spLocks/>
          </p:cNvSpPr>
          <p:nvPr/>
        </p:nvSpPr>
        <p:spPr>
          <a:xfrm>
            <a:off x="9067797" y="4765577"/>
            <a:ext cx="2538985" cy="43981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b="1" dirty="0"/>
              <a:t>No</a:t>
            </a:r>
          </a:p>
        </p:txBody>
      </p:sp>
      <p:sp>
        <p:nvSpPr>
          <p:cNvPr id="14" name="Content Placeholder 2">
            <a:extLst>
              <a:ext uri="{FF2B5EF4-FFF2-40B4-BE49-F238E27FC236}">
                <a16:creationId xmlns:a16="http://schemas.microsoft.com/office/drawing/2014/main" id="{231C4F0E-6817-4354-8C0A-3A4F26146349}"/>
              </a:ext>
            </a:extLst>
          </p:cNvPr>
          <p:cNvSpPr txBox="1">
            <a:spLocks/>
          </p:cNvSpPr>
          <p:nvPr/>
        </p:nvSpPr>
        <p:spPr>
          <a:xfrm>
            <a:off x="7601711" y="5472001"/>
            <a:ext cx="4050792" cy="636384"/>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b="1" dirty="0"/>
              <a:t>No, except when projected boardings &gt; 30k</a:t>
            </a:r>
          </a:p>
        </p:txBody>
      </p:sp>
    </p:spTree>
    <p:extLst>
      <p:ext uri="{BB962C8B-B14F-4D97-AF65-F5344CB8AC3E}">
        <p14:creationId xmlns:p14="http://schemas.microsoft.com/office/powerpoint/2010/main" val="1834382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1D5F7F-6978-4F7E-9018-749FDC4C6D8A}"/>
              </a:ext>
            </a:extLst>
          </p:cNvPr>
          <p:cNvSpPr>
            <a:spLocks noGrp="1"/>
          </p:cNvSpPr>
          <p:nvPr>
            <p:ph type="title"/>
          </p:nvPr>
        </p:nvSpPr>
        <p:spPr/>
        <p:txBody>
          <a:bodyPr/>
          <a:lstStyle/>
          <a:p>
            <a:r>
              <a:rPr lang="en-US" dirty="0"/>
              <a:t>Project Assumptions &amp; Exogenous Forecasts</a:t>
            </a:r>
          </a:p>
        </p:txBody>
      </p:sp>
      <p:sp>
        <p:nvSpPr>
          <p:cNvPr id="7" name="Content Placeholder 6">
            <a:extLst>
              <a:ext uri="{FF2B5EF4-FFF2-40B4-BE49-F238E27FC236}">
                <a16:creationId xmlns:a16="http://schemas.microsoft.com/office/drawing/2014/main" id="{EB4DDEA4-FE53-4C0A-A624-0B2F13B6E9A3}"/>
              </a:ext>
            </a:extLst>
          </p:cNvPr>
          <p:cNvSpPr>
            <a:spLocks noGrp="1"/>
          </p:cNvSpPr>
          <p:nvPr>
            <p:ph idx="1"/>
          </p:nvPr>
        </p:nvSpPr>
        <p:spPr>
          <a:xfrm>
            <a:off x="115529" y="1700980"/>
            <a:ext cx="6078794" cy="1956620"/>
          </a:xfrm>
        </p:spPr>
        <p:txBody>
          <a:bodyPr>
            <a:normAutofit/>
          </a:bodyPr>
          <a:lstStyle/>
          <a:p>
            <a:r>
              <a:rPr lang="en-US" sz="2200" dirty="0"/>
              <a:t>Provided to transit forecasters, and typically accepted without review</a:t>
            </a:r>
          </a:p>
          <a:p>
            <a:r>
              <a:rPr lang="en-US" sz="2000" dirty="0"/>
              <a:t>Accuracy of these assumptions are provided in some retrospective materials &amp; summarized here</a:t>
            </a:r>
          </a:p>
        </p:txBody>
      </p:sp>
      <p:sp>
        <p:nvSpPr>
          <p:cNvPr id="5" name="Slide Number Placeholder 4">
            <a:extLst>
              <a:ext uri="{FF2B5EF4-FFF2-40B4-BE49-F238E27FC236}">
                <a16:creationId xmlns:a16="http://schemas.microsoft.com/office/drawing/2014/main" id="{E4980658-16F6-48C3-8EB5-096994EF900D}"/>
              </a:ext>
            </a:extLst>
          </p:cNvPr>
          <p:cNvSpPr>
            <a:spLocks noGrp="1"/>
          </p:cNvSpPr>
          <p:nvPr>
            <p:ph type="sldNum" sz="quarter" idx="12"/>
          </p:nvPr>
        </p:nvSpPr>
        <p:spPr/>
        <p:txBody>
          <a:bodyPr/>
          <a:lstStyle/>
          <a:p>
            <a:fld id="{A7F8E3F6-DE14-48B2-B2BC-6FABA9630FB8}" type="slidenum">
              <a:rPr lang="en-US" smtClean="0"/>
              <a:t>7</a:t>
            </a:fld>
            <a:endParaRPr lang="en-US"/>
          </a:p>
        </p:txBody>
      </p:sp>
      <p:graphicFrame>
        <p:nvGraphicFramePr>
          <p:cNvPr id="8" name="Object 7">
            <a:extLst>
              <a:ext uri="{FF2B5EF4-FFF2-40B4-BE49-F238E27FC236}">
                <a16:creationId xmlns:a16="http://schemas.microsoft.com/office/drawing/2014/main" id="{FE90A980-A0BD-42CD-987D-CACB740BEDD7}"/>
              </a:ext>
            </a:extLst>
          </p:cNvPr>
          <p:cNvGraphicFramePr>
            <a:graphicFrameLocks noChangeAspect="1"/>
          </p:cNvGraphicFramePr>
          <p:nvPr>
            <p:extLst>
              <p:ext uri="{D42A27DB-BD31-4B8C-83A1-F6EECF244321}">
                <p14:modId xmlns:p14="http://schemas.microsoft.com/office/powerpoint/2010/main" val="706991533"/>
              </p:ext>
            </p:extLst>
          </p:nvPr>
        </p:nvGraphicFramePr>
        <p:xfrm>
          <a:off x="319735" y="3710222"/>
          <a:ext cx="7038975" cy="2801937"/>
        </p:xfrm>
        <a:graphic>
          <a:graphicData uri="http://schemas.openxmlformats.org/presentationml/2006/ole">
            <mc:AlternateContent xmlns:mc="http://schemas.openxmlformats.org/markup-compatibility/2006">
              <mc:Choice xmlns:v="urn:schemas-microsoft-com:vml" Requires="v">
                <p:oleObj spid="_x0000_s5193" name="Worksheet" r:id="rId4" imgW="5762746" imgH="2295540" progId="Excel.Sheet.12">
                  <p:embed/>
                </p:oleObj>
              </mc:Choice>
              <mc:Fallback>
                <p:oleObj name="Worksheet" r:id="rId4" imgW="5762746" imgH="2295540" progId="Excel.Sheet.12">
                  <p:embed/>
                  <p:pic>
                    <p:nvPicPr>
                      <p:cNvPr id="0" name=""/>
                      <p:cNvPicPr/>
                      <p:nvPr/>
                    </p:nvPicPr>
                    <p:blipFill>
                      <a:blip r:embed="rId5"/>
                      <a:stretch>
                        <a:fillRect/>
                      </a:stretch>
                    </p:blipFill>
                    <p:spPr>
                      <a:xfrm>
                        <a:off x="319735" y="3710222"/>
                        <a:ext cx="7038975" cy="2801937"/>
                      </a:xfrm>
                      <a:prstGeom prst="rect">
                        <a:avLst/>
                      </a:prstGeom>
                    </p:spPr>
                  </p:pic>
                </p:oleObj>
              </mc:Fallback>
            </mc:AlternateContent>
          </a:graphicData>
        </a:graphic>
      </p:graphicFrame>
      <p:sp>
        <p:nvSpPr>
          <p:cNvPr id="9" name="Content Placeholder 6">
            <a:extLst>
              <a:ext uri="{FF2B5EF4-FFF2-40B4-BE49-F238E27FC236}">
                <a16:creationId xmlns:a16="http://schemas.microsoft.com/office/drawing/2014/main" id="{CE202E41-5A6A-4CF7-BFE0-D5ABEF3B4857}"/>
              </a:ext>
            </a:extLst>
          </p:cNvPr>
          <p:cNvSpPr txBox="1">
            <a:spLocks/>
          </p:cNvSpPr>
          <p:nvPr/>
        </p:nvSpPr>
        <p:spPr>
          <a:xfrm>
            <a:off x="6113206" y="1591075"/>
            <a:ext cx="6078794" cy="2066525"/>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lvl="1"/>
            <a:r>
              <a:rPr lang="en-US" sz="1800" dirty="0"/>
              <a:t>Examples:</a:t>
            </a:r>
          </a:p>
          <a:p>
            <a:pPr lvl="2"/>
            <a:r>
              <a:rPr lang="en-US" sz="1600" dirty="0"/>
              <a:t>Project characteristics (level of service, travel time, fare)</a:t>
            </a:r>
          </a:p>
          <a:p>
            <a:pPr lvl="2"/>
            <a:r>
              <a:rPr lang="en-US" sz="1600" dirty="0"/>
              <a:t>Transit system (supporting and competing networks)</a:t>
            </a:r>
          </a:p>
          <a:p>
            <a:pPr lvl="2"/>
            <a:r>
              <a:rPr lang="en-US" sz="1600" dirty="0"/>
              <a:t>Roadway system (level of congestion)</a:t>
            </a:r>
          </a:p>
          <a:p>
            <a:pPr lvl="2"/>
            <a:r>
              <a:rPr lang="en-US" sz="1600" dirty="0"/>
              <a:t>Demographics (population, employment estimates)</a:t>
            </a:r>
          </a:p>
          <a:p>
            <a:pPr lvl="2"/>
            <a:r>
              <a:rPr lang="en-US" sz="1600" dirty="0"/>
              <a:t>External conditions (economic, auto fuel prices)</a:t>
            </a:r>
          </a:p>
          <a:p>
            <a:pPr lvl="1"/>
            <a:endParaRPr lang="en-US" sz="1800" dirty="0"/>
          </a:p>
          <a:p>
            <a:pPr lvl="1"/>
            <a:endParaRPr lang="en-US" sz="1800" dirty="0"/>
          </a:p>
        </p:txBody>
      </p:sp>
      <p:sp>
        <p:nvSpPr>
          <p:cNvPr id="10" name="Content Placeholder 6">
            <a:extLst>
              <a:ext uri="{FF2B5EF4-FFF2-40B4-BE49-F238E27FC236}">
                <a16:creationId xmlns:a16="http://schemas.microsoft.com/office/drawing/2014/main" id="{4B470EDB-A318-479F-A53A-587A0ED09C78}"/>
              </a:ext>
            </a:extLst>
          </p:cNvPr>
          <p:cNvSpPr txBox="1">
            <a:spLocks/>
          </p:cNvSpPr>
          <p:nvPr/>
        </p:nvSpPr>
        <p:spPr>
          <a:xfrm>
            <a:off x="7534655" y="4215383"/>
            <a:ext cx="4337609" cy="1974899"/>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endParaRPr lang="en-US" sz="2200" dirty="0"/>
          </a:p>
          <a:p>
            <a:pPr marL="0" indent="0">
              <a:buNone/>
            </a:pPr>
            <a:r>
              <a:rPr lang="en-US" sz="2200" dirty="0"/>
              <a:t>Additional analysis indicates that input inaccuracy contributes to forecast inaccuracy</a:t>
            </a:r>
            <a:endParaRPr lang="en-US" sz="1800" dirty="0"/>
          </a:p>
          <a:p>
            <a:pPr lvl="1"/>
            <a:endParaRPr lang="en-US" sz="1800" dirty="0"/>
          </a:p>
          <a:p>
            <a:pPr lvl="1"/>
            <a:endParaRPr lang="en-US" sz="1800" dirty="0"/>
          </a:p>
        </p:txBody>
      </p:sp>
    </p:spTree>
    <p:extLst>
      <p:ext uri="{BB962C8B-B14F-4D97-AF65-F5344CB8AC3E}">
        <p14:creationId xmlns:p14="http://schemas.microsoft.com/office/powerpoint/2010/main" val="20967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196" name="Picture 4">
            <a:extLst>
              <a:ext uri="{FF2B5EF4-FFF2-40B4-BE49-F238E27FC236}">
                <a16:creationId xmlns:a16="http://schemas.microsoft.com/office/drawing/2014/main" id="{718D3A02-691C-40DE-B208-DF99C62E92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995" y="1486456"/>
            <a:ext cx="5203651" cy="371689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DAEC23B-687B-417B-8DD3-4AA949D7BA4A}"/>
              </a:ext>
            </a:extLst>
          </p:cNvPr>
          <p:cNvSpPr>
            <a:spLocks noGrp="1"/>
          </p:cNvSpPr>
          <p:nvPr>
            <p:ph type="title"/>
          </p:nvPr>
        </p:nvSpPr>
        <p:spPr/>
        <p:txBody>
          <a:bodyPr/>
          <a:lstStyle/>
          <a:p>
            <a:r>
              <a:rPr lang="en-US" dirty="0"/>
              <a:t>Has Accuracy Increased Over Time?</a:t>
            </a:r>
          </a:p>
        </p:txBody>
      </p:sp>
      <p:sp>
        <p:nvSpPr>
          <p:cNvPr id="4" name="Slide Number Placeholder 3">
            <a:extLst>
              <a:ext uri="{FF2B5EF4-FFF2-40B4-BE49-F238E27FC236}">
                <a16:creationId xmlns:a16="http://schemas.microsoft.com/office/drawing/2014/main" id="{9E8E2D28-2F69-422A-A399-9570C78F9700}"/>
              </a:ext>
            </a:extLst>
          </p:cNvPr>
          <p:cNvSpPr>
            <a:spLocks noGrp="1"/>
          </p:cNvSpPr>
          <p:nvPr>
            <p:ph type="sldNum" sz="quarter" idx="12"/>
          </p:nvPr>
        </p:nvSpPr>
        <p:spPr/>
        <p:txBody>
          <a:bodyPr/>
          <a:lstStyle/>
          <a:p>
            <a:fld id="{A7F8E3F6-DE14-48B2-B2BC-6FABA9630FB8}" type="slidenum">
              <a:rPr lang="en-US" smtClean="0"/>
              <a:t>8</a:t>
            </a:fld>
            <a:endParaRPr lang="en-US"/>
          </a:p>
        </p:txBody>
      </p:sp>
      <p:sp>
        <p:nvSpPr>
          <p:cNvPr id="6" name="Rectangle 5">
            <a:extLst>
              <a:ext uri="{FF2B5EF4-FFF2-40B4-BE49-F238E27FC236}">
                <a16:creationId xmlns:a16="http://schemas.microsoft.com/office/drawing/2014/main" id="{767927B8-D8B4-4F3A-B046-6FE7C9A77D94}"/>
              </a:ext>
            </a:extLst>
          </p:cNvPr>
          <p:cNvSpPr/>
          <p:nvPr/>
        </p:nvSpPr>
        <p:spPr>
          <a:xfrm>
            <a:off x="973701" y="4026924"/>
            <a:ext cx="1047750" cy="59055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EB613C3C-4BDC-4D69-946C-2AE495FD50B1}"/>
              </a:ext>
            </a:extLst>
          </p:cNvPr>
          <p:cNvCxnSpPr>
            <a:cxnSpLocks/>
          </p:cNvCxnSpPr>
          <p:nvPr/>
        </p:nvCxnSpPr>
        <p:spPr>
          <a:xfrm>
            <a:off x="973701" y="4617474"/>
            <a:ext cx="5020044" cy="1394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996BFCF-6CD5-4BC8-AD5E-7A0E485E60FA}"/>
              </a:ext>
            </a:extLst>
          </p:cNvPr>
          <p:cNvCxnSpPr>
            <a:cxnSpLocks/>
          </p:cNvCxnSpPr>
          <p:nvPr/>
        </p:nvCxnSpPr>
        <p:spPr>
          <a:xfrm flipV="1">
            <a:off x="973701" y="1654650"/>
            <a:ext cx="5020044" cy="237227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 Placeholder 4">
            <a:extLst>
              <a:ext uri="{FF2B5EF4-FFF2-40B4-BE49-F238E27FC236}">
                <a16:creationId xmlns:a16="http://schemas.microsoft.com/office/drawing/2014/main" id="{0E750AAA-2F4A-46A1-A1F2-8C18C5C484CC}"/>
              </a:ext>
            </a:extLst>
          </p:cNvPr>
          <p:cNvSpPr txBox="1">
            <a:spLocks/>
          </p:cNvSpPr>
          <p:nvPr/>
        </p:nvSpPr>
        <p:spPr>
          <a:xfrm>
            <a:off x="7869637" y="6012332"/>
            <a:ext cx="2896685" cy="293370"/>
          </a:xfrm>
          <a:prstGeom prst="rect">
            <a:avLst/>
          </a:prstGeom>
        </p:spPr>
        <p:txBody>
          <a:bodyPr vert="horz" lIns="91440" tIns="45720" rIns="91440" bIns="45720" rtlCol="0" anchor="ctr">
            <a:normAutofit fontScale="85000" lnSpcReduction="10000"/>
          </a:bodyPr>
          <a:lstStyle>
            <a:lvl1pPr marL="0" indent="0" algn="l" defTabSz="914400" rtl="0" eaLnBrk="1" latinLnBrk="0" hangingPunct="1">
              <a:lnSpc>
                <a:spcPct val="90000"/>
              </a:lnSpc>
              <a:spcBef>
                <a:spcPts val="1800"/>
              </a:spcBef>
              <a:buFont typeface="Arial" panose="020B0604020202020204" pitchFamily="34" charset="0"/>
              <a:buNone/>
              <a:defRPr sz="2600" b="0" kern="1200">
                <a:solidFill>
                  <a:schemeClr val="tx1"/>
                </a:solidFill>
                <a:latin typeface="+mn-lt"/>
                <a:ea typeface="+mn-ea"/>
                <a:cs typeface="+mn-cs"/>
              </a:defRPr>
            </a:lvl1pPr>
            <a:lvl2pPr marL="45720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8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9pPr>
          </a:lstStyle>
          <a:p>
            <a:pPr algn="ctr"/>
            <a:r>
              <a:rPr lang="en-US" sz="1600" dirty="0"/>
              <a:t>Subset of 140 project shown above</a:t>
            </a:r>
          </a:p>
        </p:txBody>
      </p:sp>
      <p:pic>
        <p:nvPicPr>
          <p:cNvPr id="8194" name="Picture 2">
            <a:extLst>
              <a:ext uri="{FF2B5EF4-FFF2-40B4-BE49-F238E27FC236}">
                <a16:creationId xmlns:a16="http://schemas.microsoft.com/office/drawing/2014/main" id="{C9A98E79-EE90-4C71-BF02-95BD035D0E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745" y="1654650"/>
            <a:ext cx="6100755" cy="4357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30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EF1D-7846-4DF2-94F3-0FF049FA8D74}"/>
              </a:ext>
            </a:extLst>
          </p:cNvPr>
          <p:cNvSpPr>
            <a:spLocks noGrp="1"/>
          </p:cNvSpPr>
          <p:nvPr>
            <p:ph type="title"/>
          </p:nvPr>
        </p:nvSpPr>
        <p:spPr/>
        <p:txBody>
          <a:bodyPr/>
          <a:lstStyle/>
          <a:p>
            <a:r>
              <a:rPr lang="en-US" dirty="0"/>
              <a:t>Has Accuracy Increased Over Time? (2)</a:t>
            </a:r>
          </a:p>
        </p:txBody>
      </p:sp>
      <p:sp>
        <p:nvSpPr>
          <p:cNvPr id="3" name="Text Placeholder 2">
            <a:extLst>
              <a:ext uri="{FF2B5EF4-FFF2-40B4-BE49-F238E27FC236}">
                <a16:creationId xmlns:a16="http://schemas.microsoft.com/office/drawing/2014/main" id="{27600BF2-BB68-489C-B149-64A840AB62D9}"/>
              </a:ext>
            </a:extLst>
          </p:cNvPr>
          <p:cNvSpPr>
            <a:spLocks noGrp="1"/>
          </p:cNvSpPr>
          <p:nvPr>
            <p:ph type="body" idx="1"/>
          </p:nvPr>
        </p:nvSpPr>
        <p:spPr/>
        <p:txBody>
          <a:bodyPr/>
          <a:lstStyle/>
          <a:p>
            <a:endParaRPr lang="en-US"/>
          </a:p>
        </p:txBody>
      </p:sp>
      <p:sp>
        <p:nvSpPr>
          <p:cNvPr id="5" name="Text Placeholder 4">
            <a:extLst>
              <a:ext uri="{FF2B5EF4-FFF2-40B4-BE49-F238E27FC236}">
                <a16:creationId xmlns:a16="http://schemas.microsoft.com/office/drawing/2014/main" id="{8A5D8321-5A28-4A40-B37F-27F51B932A01}"/>
              </a:ext>
            </a:extLst>
          </p:cNvPr>
          <p:cNvSpPr>
            <a:spLocks noGrp="1"/>
          </p:cNvSpPr>
          <p:nvPr>
            <p:ph type="body" sz="quarter" idx="3"/>
          </p:nvPr>
        </p:nvSpPr>
        <p:spPr>
          <a:xfrm>
            <a:off x="358827" y="5948172"/>
            <a:ext cx="5323385" cy="413873"/>
          </a:xfrm>
        </p:spPr>
        <p:txBody>
          <a:bodyPr>
            <a:normAutofit/>
          </a:bodyPr>
          <a:lstStyle/>
          <a:p>
            <a:pPr algn="ctr"/>
            <a:r>
              <a:rPr lang="en-US" sz="1800" dirty="0"/>
              <a:t>Average accuracy generally better</a:t>
            </a:r>
          </a:p>
        </p:txBody>
      </p:sp>
      <p:sp>
        <p:nvSpPr>
          <p:cNvPr id="7" name="Slide Number Placeholder 6">
            <a:extLst>
              <a:ext uri="{FF2B5EF4-FFF2-40B4-BE49-F238E27FC236}">
                <a16:creationId xmlns:a16="http://schemas.microsoft.com/office/drawing/2014/main" id="{4D65AA28-730D-4ECC-A786-90C595938C05}"/>
              </a:ext>
            </a:extLst>
          </p:cNvPr>
          <p:cNvSpPr>
            <a:spLocks noGrp="1"/>
          </p:cNvSpPr>
          <p:nvPr>
            <p:ph type="sldNum" sz="quarter" idx="12"/>
          </p:nvPr>
        </p:nvSpPr>
        <p:spPr/>
        <p:txBody>
          <a:bodyPr/>
          <a:lstStyle/>
          <a:p>
            <a:fld id="{A7F8E3F6-DE14-48B2-B2BC-6FABA9630FB8}" type="slidenum">
              <a:rPr lang="en-US" smtClean="0"/>
              <a:t>9</a:t>
            </a:fld>
            <a:endParaRPr lang="en-US"/>
          </a:p>
        </p:txBody>
      </p:sp>
      <p:sp>
        <p:nvSpPr>
          <p:cNvPr id="15" name="Text Placeholder 4">
            <a:extLst>
              <a:ext uri="{FF2B5EF4-FFF2-40B4-BE49-F238E27FC236}">
                <a16:creationId xmlns:a16="http://schemas.microsoft.com/office/drawing/2014/main" id="{BB5F04C2-5926-4628-AD60-313BC4541A26}"/>
              </a:ext>
            </a:extLst>
          </p:cNvPr>
          <p:cNvSpPr txBox="1">
            <a:spLocks/>
          </p:cNvSpPr>
          <p:nvPr/>
        </p:nvSpPr>
        <p:spPr>
          <a:xfrm>
            <a:off x="6803973" y="6029324"/>
            <a:ext cx="5323385" cy="41387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800"/>
              </a:spcBef>
              <a:buFont typeface="Arial" panose="020B0604020202020204" pitchFamily="34" charset="0"/>
              <a:buNone/>
              <a:defRPr sz="2600" b="0" kern="1200">
                <a:solidFill>
                  <a:schemeClr val="tx1"/>
                </a:solidFill>
                <a:latin typeface="+mn-lt"/>
                <a:ea typeface="+mn-ea"/>
                <a:cs typeface="+mn-cs"/>
              </a:defRPr>
            </a:lvl1pPr>
            <a:lvl2pPr marL="45720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8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9pPr>
          </a:lstStyle>
          <a:p>
            <a:pPr algn="ctr"/>
            <a:r>
              <a:rPr lang="en-US" sz="1800" dirty="0"/>
              <a:t>Smaller projects </a:t>
            </a:r>
            <a:r>
              <a:rPr lang="en-US" sz="1800" dirty="0">
                <a:sym typeface="Wingdings" panose="05000000000000000000" pitchFamily="2" charset="2"/>
              </a:rPr>
              <a:t> smaller error magnitude</a:t>
            </a:r>
            <a:endParaRPr lang="en-US" sz="1800" dirty="0"/>
          </a:p>
        </p:txBody>
      </p:sp>
      <p:pic>
        <p:nvPicPr>
          <p:cNvPr id="9218" name="Picture 2">
            <a:extLst>
              <a:ext uri="{FF2B5EF4-FFF2-40B4-BE49-F238E27FC236}">
                <a16:creationId xmlns:a16="http://schemas.microsoft.com/office/drawing/2014/main" id="{19E96877-D22D-48B9-92DA-0A6D1F4AA9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4442" y="1767292"/>
            <a:ext cx="5778190" cy="412727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D00CD7EA-EAF3-4E0A-B3B2-4A9B40694589}"/>
              </a:ext>
            </a:extLst>
          </p:cNvPr>
          <p:cNvSpPr>
            <a:spLocks noGrp="1"/>
          </p:cNvSpPr>
          <p:nvPr>
            <p:ph sz="half" idx="2"/>
          </p:nvPr>
        </p:nvSpPr>
        <p:spPr/>
        <p:txBody>
          <a:bodyPr/>
          <a:lstStyle/>
          <a:p>
            <a:endParaRPr lang="en-US" dirty="0"/>
          </a:p>
        </p:txBody>
      </p:sp>
      <p:pic>
        <p:nvPicPr>
          <p:cNvPr id="9220" name="Picture 4">
            <a:extLst>
              <a:ext uri="{FF2B5EF4-FFF2-40B4-BE49-F238E27FC236}">
                <a16:creationId xmlns:a16="http://schemas.microsoft.com/office/drawing/2014/main" id="{A0ED6B8F-E30D-4D44-967D-FA8F41F87E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81" y="1759385"/>
            <a:ext cx="5864302" cy="4188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89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1539</TotalTime>
  <Words>1393</Words>
  <Application>Microsoft Office PowerPoint</Application>
  <PresentationFormat>Widescreen</PresentationFormat>
  <Paragraphs>101</Paragraphs>
  <Slides>11</Slides>
  <Notes>11</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Book Antiqua</vt:lpstr>
      <vt:lpstr>Cambria Math</vt:lpstr>
      <vt:lpstr>MathJax_Main</vt:lpstr>
      <vt:lpstr>Wingdings</vt:lpstr>
      <vt:lpstr>Sales Direction 16X9</vt:lpstr>
      <vt:lpstr>Worksheet</vt:lpstr>
      <vt:lpstr>Transit Forecasting Accuracy:  142 Projects  5 Decades</vt:lpstr>
      <vt:lpstr>About the Transit Forecasting Database (1)</vt:lpstr>
      <vt:lpstr>About the Transit Forecasting Database (2)</vt:lpstr>
      <vt:lpstr>Measuring Forecast Accuracy</vt:lpstr>
      <vt:lpstr>Overall Accuracy of Transit Forecasts</vt:lpstr>
      <vt:lpstr>Analysis on Forecasting Accuracy</vt:lpstr>
      <vt:lpstr>Project Assumptions &amp; Exogenous Forecasts</vt:lpstr>
      <vt:lpstr>Has Accuracy Increased Over Time?</vt:lpstr>
      <vt:lpstr>Has Accuracy Increased Over Time? (2)</vt:lpstr>
      <vt:lpstr>Has Accuracy Increased Over Time? (3)</vt:lpstr>
      <vt:lpstr>Personal Observations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 Forecasting Accuracy:  140 Projects</dc:title>
  <dc:creator>Dave Schmitt</dc:creator>
  <cp:lastModifiedBy>Dave Schmitt</cp:lastModifiedBy>
  <cp:revision>123</cp:revision>
  <cp:lastPrinted>2019-01-02T19:04:22Z</cp:lastPrinted>
  <dcterms:created xsi:type="dcterms:W3CDTF">2018-10-24T18:49:47Z</dcterms:created>
  <dcterms:modified xsi:type="dcterms:W3CDTF">2019-05-06T20:59:15Z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